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7"/>
  </p:normalViewPr>
  <p:slideViewPr>
    <p:cSldViewPr snapToGrid="0">
      <p:cViewPr varScale="1">
        <p:scale>
          <a:sx n="123" d="100"/>
          <a:sy n="123" d="100"/>
        </p:scale>
        <p:origin x="78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d0b7e5dce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d0b7e5dce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d0b7e5dceb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d0b7e5dceb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d0b7e5dceb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d0b7e5dceb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d23be1cd6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d23be1cd6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d23be1cd64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d23be1cd64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f64c4259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f64c4259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f64c4259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f64c4259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f64c42596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f64c42596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0b7e5dce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0b7e5dce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0b7e5dceb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d0b7e5dceb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0b7e5dceb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0b7e5dceb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cf64c42596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cf64c42596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d0b7e5dceb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d0b7e5dceb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84800" y="2591338"/>
            <a:ext cx="2346000" cy="768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84800" y="1950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925" y="2680188"/>
            <a:ext cx="2221451" cy="63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3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075" y="1591650"/>
            <a:ext cx="2523138" cy="754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Google Shape;59;p13"/>
          <p:cNvCxnSpPr/>
          <p:nvPr/>
        </p:nvCxnSpPr>
        <p:spPr>
          <a:xfrm>
            <a:off x="2828575" y="1475925"/>
            <a:ext cx="0" cy="33228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0" name="Google Shape;60;p13"/>
          <p:cNvPicPr preferRelativeResize="0"/>
          <p:nvPr/>
        </p:nvPicPr>
        <p:blipFill rotWithShape="1">
          <a:blip r:embed="rId5">
            <a:alphaModFix/>
          </a:blip>
          <a:srcRect t="6569" b="25282"/>
          <a:stretch/>
        </p:blipFill>
        <p:spPr>
          <a:xfrm>
            <a:off x="3261975" y="1587525"/>
            <a:ext cx="1326025" cy="151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6">
            <a:alphaModFix/>
          </a:blip>
          <a:srcRect l="6083" t="3791" r="8108" b="13957"/>
          <a:stretch/>
        </p:blipFill>
        <p:spPr>
          <a:xfrm>
            <a:off x="5405806" y="1591651"/>
            <a:ext cx="1256837" cy="150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7">
            <a:alphaModFix/>
          </a:blip>
          <a:srcRect r="9346"/>
          <a:stretch/>
        </p:blipFill>
        <p:spPr>
          <a:xfrm>
            <a:off x="7404249" y="1633075"/>
            <a:ext cx="1326025" cy="15145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219300" y="3435625"/>
            <a:ext cx="2282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Academic Senate </a:t>
            </a:r>
            <a:endParaRPr sz="21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Task Force</a:t>
            </a:r>
            <a:endParaRPr sz="2100">
              <a:solidFill>
                <a:srgbClr val="FFFFFF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832600" y="3102100"/>
            <a:ext cx="2346000" cy="18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Professor Tobi West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MSBA- Information Assurance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Pilot - 4 classes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126 students</a:t>
            </a:r>
            <a:endParaRPr sz="1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</a:rPr>
              <a:t>Department Chair CIS/CST/CYBR/DGA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102250" y="3103675"/>
            <a:ext cx="1830000" cy="21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Professor Stacey Smith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MA- Economics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Pilot - 3 classes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100+ students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Department Chair Economics / Business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FFFFFF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129400" y="3103675"/>
            <a:ext cx="2003700" cy="21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Professor Elizabeth Horan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MLIS, MSIDT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Pilot- Library Workshops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748 students (*246)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Department Chair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Library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/>
          <p:nvPr/>
        </p:nvSpPr>
        <p:spPr>
          <a:xfrm>
            <a:off x="3269875" y="3245550"/>
            <a:ext cx="1549500" cy="400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2"/>
          <p:cNvSpPr txBox="1"/>
          <p:nvPr/>
        </p:nvSpPr>
        <p:spPr>
          <a:xfrm>
            <a:off x="3242800" y="3254550"/>
            <a:ext cx="167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Behavior Settings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184800" y="426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cxnSp>
        <p:nvCxnSpPr>
          <p:cNvPr id="197" name="Google Shape;197;p22"/>
          <p:cNvCxnSpPr/>
          <p:nvPr/>
        </p:nvCxnSpPr>
        <p:spPr>
          <a:xfrm>
            <a:off x="304800" y="1333125"/>
            <a:ext cx="91440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8" name="Google Shape;198;p22"/>
          <p:cNvSpPr/>
          <p:nvPr/>
        </p:nvSpPr>
        <p:spPr>
          <a:xfrm>
            <a:off x="2241629" y="1049125"/>
            <a:ext cx="4943700" cy="625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2"/>
          <p:cNvSpPr txBox="1"/>
          <p:nvPr/>
        </p:nvSpPr>
        <p:spPr>
          <a:xfrm>
            <a:off x="2181831" y="979075"/>
            <a:ext cx="5003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Hard to Compare</a:t>
            </a:r>
            <a:endParaRPr sz="3600"/>
          </a:p>
        </p:txBody>
      </p:sp>
      <p:sp>
        <p:nvSpPr>
          <p:cNvPr id="200" name="Google Shape;200;p22"/>
          <p:cNvSpPr/>
          <p:nvPr/>
        </p:nvSpPr>
        <p:spPr>
          <a:xfrm>
            <a:off x="59225" y="1183375"/>
            <a:ext cx="1790100" cy="54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1" name="Google Shape;20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990" y="1227886"/>
            <a:ext cx="1708535" cy="455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2"/>
          <p:cNvPicPr preferRelativeResize="0"/>
          <p:nvPr/>
        </p:nvPicPr>
        <p:blipFill rotWithShape="1">
          <a:blip r:embed="rId4">
            <a:alphaModFix/>
          </a:blip>
          <a:srcRect t="11786" b="16993"/>
          <a:stretch/>
        </p:blipFill>
        <p:spPr>
          <a:xfrm>
            <a:off x="7595331" y="1227875"/>
            <a:ext cx="1401344" cy="455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3" name="Google Shape;203;p22"/>
          <p:cNvCxnSpPr/>
          <p:nvPr/>
        </p:nvCxnSpPr>
        <p:spPr>
          <a:xfrm>
            <a:off x="3166725" y="1730275"/>
            <a:ext cx="0" cy="32739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4" name="Google Shape;204;p22"/>
          <p:cNvSpPr txBox="1"/>
          <p:nvPr/>
        </p:nvSpPr>
        <p:spPr>
          <a:xfrm>
            <a:off x="50925" y="1787750"/>
            <a:ext cx="297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Recording Options: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5" name="Google Shape;205;p22"/>
          <p:cNvSpPr txBox="1"/>
          <p:nvPr/>
        </p:nvSpPr>
        <p:spPr>
          <a:xfrm>
            <a:off x="129600" y="2111550"/>
            <a:ext cx="313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</a:t>
            </a:r>
            <a:r>
              <a:rPr lang="en">
                <a:solidFill>
                  <a:srgbClr val="262626"/>
                </a:solidFill>
                <a:highlight>
                  <a:srgbClr val="FFFFFF"/>
                </a:highlight>
              </a:rPr>
              <a:t>Record video</a:t>
            </a:r>
            <a:r>
              <a:rPr lang="en">
                <a:solidFill>
                  <a:srgbClr val="FFFFFF"/>
                </a:solidFill>
              </a:rPr>
              <a:t> (Lockdown Monitor)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06" name="Google Shape;206;p22"/>
          <p:cNvSpPr txBox="1"/>
          <p:nvPr/>
        </p:nvSpPr>
        <p:spPr>
          <a:xfrm>
            <a:off x="3251325" y="1635350"/>
            <a:ext cx="1899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Recording Options: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7" name="Google Shape;207;p22"/>
          <p:cNvSpPr txBox="1"/>
          <p:nvPr/>
        </p:nvSpPr>
        <p:spPr>
          <a:xfrm>
            <a:off x="3322308" y="19591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</a:t>
            </a:r>
            <a:r>
              <a:rPr lang="en">
                <a:highlight>
                  <a:srgbClr val="FFFFFF"/>
                </a:highlight>
              </a:rPr>
              <a:t>Record video</a:t>
            </a:r>
            <a:endParaRPr i="1">
              <a:highlight>
                <a:srgbClr val="FFFFFF"/>
              </a:highlight>
            </a:endParaRPr>
          </a:p>
        </p:txBody>
      </p:sp>
      <p:sp>
        <p:nvSpPr>
          <p:cNvPr id="208" name="Google Shape;208;p22"/>
          <p:cNvSpPr txBox="1"/>
          <p:nvPr/>
        </p:nvSpPr>
        <p:spPr>
          <a:xfrm>
            <a:off x="3322308" y="21877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Record audio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09" name="Google Shape;209;p22"/>
          <p:cNvSpPr txBox="1"/>
          <p:nvPr/>
        </p:nvSpPr>
        <p:spPr>
          <a:xfrm>
            <a:off x="3322308" y="24163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</a:t>
            </a:r>
            <a:r>
              <a:rPr lang="en">
                <a:solidFill>
                  <a:srgbClr val="FFFFFF"/>
                </a:solidFill>
                <a:highlight>
                  <a:srgbClr val="FF0000"/>
                </a:highlight>
              </a:rPr>
              <a:t>Record screen</a:t>
            </a:r>
            <a:endParaRPr i="1">
              <a:solidFill>
                <a:srgbClr val="FFFFFF"/>
              </a:solidFill>
              <a:highlight>
                <a:srgbClr val="FF0000"/>
              </a:highlight>
            </a:endParaRPr>
          </a:p>
        </p:txBody>
      </p:sp>
      <p:sp>
        <p:nvSpPr>
          <p:cNvPr id="210" name="Google Shape;210;p22"/>
          <p:cNvSpPr txBox="1"/>
          <p:nvPr/>
        </p:nvSpPr>
        <p:spPr>
          <a:xfrm>
            <a:off x="3322308" y="26449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Record web traffic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11" name="Google Shape;211;p22"/>
          <p:cNvSpPr txBox="1"/>
          <p:nvPr/>
        </p:nvSpPr>
        <p:spPr>
          <a:xfrm>
            <a:off x="3322308" y="28735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5. Record room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12" name="Google Shape;212;p22"/>
          <p:cNvSpPr txBox="1"/>
          <p:nvPr/>
        </p:nvSpPr>
        <p:spPr>
          <a:xfrm>
            <a:off x="50925" y="3768950"/>
            <a:ext cx="279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Lockdown Options: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3" name="Google Shape;213;p22"/>
          <p:cNvSpPr txBox="1"/>
          <p:nvPr/>
        </p:nvSpPr>
        <p:spPr>
          <a:xfrm>
            <a:off x="129600" y="4092750"/>
            <a:ext cx="3719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Lockdown Browser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(*except Chromebooks)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14" name="Google Shape;214;p22"/>
          <p:cNvSpPr txBox="1"/>
          <p:nvPr/>
        </p:nvSpPr>
        <p:spPr>
          <a:xfrm>
            <a:off x="5156325" y="1635350"/>
            <a:ext cx="1899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Lockdown Options: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5" name="Google Shape;215;p22"/>
          <p:cNvSpPr txBox="1"/>
          <p:nvPr/>
        </p:nvSpPr>
        <p:spPr>
          <a:xfrm>
            <a:off x="5227308" y="19591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Force full screen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16" name="Google Shape;216;p22"/>
          <p:cNvSpPr txBox="1"/>
          <p:nvPr/>
        </p:nvSpPr>
        <p:spPr>
          <a:xfrm>
            <a:off x="5227308" y="21877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Only one screen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17" name="Google Shape;217;p22"/>
          <p:cNvSpPr txBox="1"/>
          <p:nvPr/>
        </p:nvSpPr>
        <p:spPr>
          <a:xfrm>
            <a:off x="5227308" y="24163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Disable new tabs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18" name="Google Shape;218;p22"/>
          <p:cNvSpPr txBox="1"/>
          <p:nvPr/>
        </p:nvSpPr>
        <p:spPr>
          <a:xfrm>
            <a:off x="5227308" y="26449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Close open tabs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19" name="Google Shape;219;p22"/>
          <p:cNvSpPr txBox="1"/>
          <p:nvPr/>
        </p:nvSpPr>
        <p:spPr>
          <a:xfrm>
            <a:off x="5227308" y="28735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5. Disable printing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20" name="Google Shape;220;p22"/>
          <p:cNvSpPr txBox="1"/>
          <p:nvPr/>
        </p:nvSpPr>
        <p:spPr>
          <a:xfrm>
            <a:off x="5227308" y="31021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6. Disable clipboard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21" name="Google Shape;221;p22"/>
          <p:cNvSpPr txBox="1"/>
          <p:nvPr/>
        </p:nvSpPr>
        <p:spPr>
          <a:xfrm>
            <a:off x="5227308" y="33307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7. Clear cache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22" name="Google Shape;222;p22"/>
          <p:cNvSpPr txBox="1"/>
          <p:nvPr/>
        </p:nvSpPr>
        <p:spPr>
          <a:xfrm>
            <a:off x="5227308" y="35593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8. Disable right click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23" name="Google Shape;223;p22"/>
          <p:cNvSpPr txBox="1"/>
          <p:nvPr/>
        </p:nvSpPr>
        <p:spPr>
          <a:xfrm>
            <a:off x="5227308" y="37879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9. Prevent re-entry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24" name="Google Shape;224;p22"/>
          <p:cNvSpPr txBox="1"/>
          <p:nvPr/>
        </p:nvSpPr>
        <p:spPr>
          <a:xfrm>
            <a:off x="50925" y="2473550"/>
            <a:ext cx="270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Verification Options: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5" name="Google Shape;225;p22"/>
          <p:cNvSpPr txBox="1"/>
          <p:nvPr/>
        </p:nvSpPr>
        <p:spPr>
          <a:xfrm>
            <a:off x="129600" y="2797350"/>
            <a:ext cx="289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</a:t>
            </a:r>
            <a:r>
              <a:rPr lang="en">
                <a:solidFill>
                  <a:srgbClr val="262626"/>
                </a:solidFill>
                <a:highlight>
                  <a:srgbClr val="FFFFFF"/>
                </a:highlight>
              </a:rPr>
              <a:t>Verify ID</a:t>
            </a:r>
            <a:r>
              <a:rPr lang="en">
                <a:solidFill>
                  <a:srgbClr val="FFFFFF"/>
                </a:solidFill>
              </a:rPr>
              <a:t> (Lockdown Monitor)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26" name="Google Shape;226;p22"/>
          <p:cNvSpPr txBox="1"/>
          <p:nvPr/>
        </p:nvSpPr>
        <p:spPr>
          <a:xfrm>
            <a:off x="7289925" y="1635350"/>
            <a:ext cx="1899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Verification Options: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7" name="Google Shape;227;p22"/>
          <p:cNvSpPr txBox="1"/>
          <p:nvPr/>
        </p:nvSpPr>
        <p:spPr>
          <a:xfrm>
            <a:off x="7360908" y="19591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Verify video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28" name="Google Shape;228;p22"/>
          <p:cNvSpPr txBox="1"/>
          <p:nvPr/>
        </p:nvSpPr>
        <p:spPr>
          <a:xfrm>
            <a:off x="7360908" y="21877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Verify audio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29" name="Google Shape;229;p22"/>
          <p:cNvSpPr txBox="1"/>
          <p:nvPr/>
        </p:nvSpPr>
        <p:spPr>
          <a:xfrm>
            <a:off x="7360908" y="24163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Verify Desktop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30" name="Google Shape;230;p22"/>
          <p:cNvSpPr txBox="1"/>
          <p:nvPr/>
        </p:nvSpPr>
        <p:spPr>
          <a:xfrm>
            <a:off x="7360908" y="26449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</a:t>
            </a:r>
            <a:r>
              <a:rPr lang="en">
                <a:solidFill>
                  <a:schemeClr val="accent2"/>
                </a:solidFill>
                <a:highlight>
                  <a:srgbClr val="FFFFFF"/>
                </a:highlight>
              </a:rPr>
              <a:t>Verify ID</a:t>
            </a:r>
            <a:endParaRPr i="1">
              <a:solidFill>
                <a:schemeClr val="accent2"/>
              </a:solidFill>
              <a:highlight>
                <a:srgbClr val="FFFFFF"/>
              </a:highlight>
            </a:endParaRPr>
          </a:p>
        </p:txBody>
      </p:sp>
      <p:sp>
        <p:nvSpPr>
          <p:cNvPr id="231" name="Google Shape;231;p22"/>
          <p:cNvSpPr txBox="1"/>
          <p:nvPr/>
        </p:nvSpPr>
        <p:spPr>
          <a:xfrm>
            <a:off x="7360908" y="28735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5. Verify signature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32" name="Google Shape;232;p22"/>
          <p:cNvSpPr txBox="1"/>
          <p:nvPr/>
        </p:nvSpPr>
        <p:spPr>
          <a:xfrm>
            <a:off x="7360908" y="31021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6. Verify login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33" name="Google Shape;233;p22"/>
          <p:cNvSpPr txBox="1"/>
          <p:nvPr/>
        </p:nvSpPr>
        <p:spPr>
          <a:xfrm>
            <a:off x="3322308" y="36355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Recommended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34" name="Google Shape;234;p22"/>
          <p:cNvSpPr txBox="1"/>
          <p:nvPr/>
        </p:nvSpPr>
        <p:spPr>
          <a:xfrm>
            <a:off x="3322308" y="38641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Lenient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35" name="Google Shape;235;p22"/>
          <p:cNvSpPr/>
          <p:nvPr/>
        </p:nvSpPr>
        <p:spPr>
          <a:xfrm>
            <a:off x="7308463" y="3559350"/>
            <a:ext cx="1549500" cy="315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2"/>
          <p:cNvSpPr txBox="1"/>
          <p:nvPr/>
        </p:nvSpPr>
        <p:spPr>
          <a:xfrm>
            <a:off x="7258900" y="3516750"/>
            <a:ext cx="170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In Quiz tools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37" name="Google Shape;237;p22"/>
          <p:cNvSpPr txBox="1"/>
          <p:nvPr/>
        </p:nvSpPr>
        <p:spPr>
          <a:xfrm>
            <a:off x="7360908" y="38641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Calculator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38" name="Google Shape;238;p22"/>
          <p:cNvSpPr txBox="1"/>
          <p:nvPr/>
        </p:nvSpPr>
        <p:spPr>
          <a:xfrm>
            <a:off x="7360908" y="40927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Whiteboard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39" name="Google Shape;239;p22"/>
          <p:cNvSpPr txBox="1"/>
          <p:nvPr/>
        </p:nvSpPr>
        <p:spPr>
          <a:xfrm>
            <a:off x="3322308" y="40927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Moderate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40" name="Google Shape;240;p22"/>
          <p:cNvSpPr txBox="1"/>
          <p:nvPr/>
        </p:nvSpPr>
        <p:spPr>
          <a:xfrm>
            <a:off x="3322308" y="43213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Group exam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241" name="Google Shape;241;p22"/>
          <p:cNvSpPr txBox="1"/>
          <p:nvPr/>
        </p:nvSpPr>
        <p:spPr>
          <a:xfrm>
            <a:off x="3322308" y="45499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5. </a:t>
            </a:r>
            <a:r>
              <a:rPr lang="en">
                <a:solidFill>
                  <a:srgbClr val="FFFFFF"/>
                </a:solidFill>
                <a:highlight>
                  <a:srgbClr val="FF0000"/>
                </a:highlight>
              </a:rPr>
              <a:t>Open note</a:t>
            </a:r>
            <a:endParaRPr i="1">
              <a:solidFill>
                <a:srgbClr val="FFFFFF"/>
              </a:solidFill>
              <a:highlight>
                <a:srgbClr val="FF0000"/>
              </a:highlight>
            </a:endParaRPr>
          </a:p>
        </p:txBody>
      </p:sp>
      <p:sp>
        <p:nvSpPr>
          <p:cNvPr id="242" name="Google Shape;242;p22"/>
          <p:cNvSpPr txBox="1"/>
          <p:nvPr/>
        </p:nvSpPr>
        <p:spPr>
          <a:xfrm>
            <a:off x="3322308" y="4778550"/>
            <a:ext cx="182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6. Custom</a:t>
            </a:r>
            <a:endParaRPr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/>
          <p:nvPr/>
        </p:nvSpPr>
        <p:spPr>
          <a:xfrm>
            <a:off x="184800" y="426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cxnSp>
        <p:nvCxnSpPr>
          <p:cNvPr id="248" name="Google Shape;248;p23"/>
          <p:cNvCxnSpPr/>
          <p:nvPr/>
        </p:nvCxnSpPr>
        <p:spPr>
          <a:xfrm>
            <a:off x="304800" y="1333125"/>
            <a:ext cx="91440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9" name="Google Shape;249;p23"/>
          <p:cNvSpPr/>
          <p:nvPr/>
        </p:nvSpPr>
        <p:spPr>
          <a:xfrm>
            <a:off x="2241629" y="1049125"/>
            <a:ext cx="4943700" cy="625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3"/>
          <p:cNvSpPr txBox="1"/>
          <p:nvPr/>
        </p:nvSpPr>
        <p:spPr>
          <a:xfrm>
            <a:off x="2375106" y="992425"/>
            <a:ext cx="5003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Hard to Compare</a:t>
            </a:r>
            <a:endParaRPr sz="3600"/>
          </a:p>
        </p:txBody>
      </p:sp>
      <p:sp>
        <p:nvSpPr>
          <p:cNvPr id="251" name="Google Shape;251;p23"/>
          <p:cNvSpPr/>
          <p:nvPr/>
        </p:nvSpPr>
        <p:spPr>
          <a:xfrm>
            <a:off x="59225" y="1335775"/>
            <a:ext cx="1790100" cy="54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2" name="Google Shape;2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990" y="1380286"/>
            <a:ext cx="1708535" cy="455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3"/>
          <p:cNvPicPr preferRelativeResize="0"/>
          <p:nvPr/>
        </p:nvPicPr>
        <p:blipFill rotWithShape="1">
          <a:blip r:embed="rId4">
            <a:alphaModFix/>
          </a:blip>
          <a:srcRect t="11786" b="16993"/>
          <a:stretch/>
        </p:blipFill>
        <p:spPr>
          <a:xfrm>
            <a:off x="7595331" y="1380275"/>
            <a:ext cx="1401344" cy="455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4" name="Google Shape;254;p23"/>
          <p:cNvCxnSpPr/>
          <p:nvPr/>
        </p:nvCxnSpPr>
        <p:spPr>
          <a:xfrm>
            <a:off x="1808525" y="2067575"/>
            <a:ext cx="0" cy="30096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5" name="Google Shape;255;p23"/>
          <p:cNvSpPr txBox="1"/>
          <p:nvPr/>
        </p:nvSpPr>
        <p:spPr>
          <a:xfrm>
            <a:off x="1928950" y="3210100"/>
            <a:ext cx="65682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Faculty self support - Investigate technology issues (battery issues, Canvas issues, network issues), IP identification, screen recording, exam sensitivity settings (open-note), etc. Faculty able to investigate academic dishonesty issues and submit “evidence” to Dean of Students from Proctorio.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6" name="Google Shape;256;p23"/>
          <p:cNvSpPr/>
          <p:nvPr/>
        </p:nvSpPr>
        <p:spPr>
          <a:xfrm>
            <a:off x="2064000" y="1575075"/>
            <a:ext cx="2865300" cy="5469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FFFF"/>
                </a:solidFill>
              </a:rPr>
              <a:t>Technical Support</a:t>
            </a:r>
            <a:endParaRPr sz="1800"/>
          </a:p>
        </p:txBody>
      </p:sp>
      <p:sp>
        <p:nvSpPr>
          <p:cNvPr id="257" name="Google Shape;257;p23"/>
          <p:cNvSpPr txBox="1"/>
          <p:nvPr/>
        </p:nvSpPr>
        <p:spPr>
          <a:xfrm>
            <a:off x="-25275" y="2016350"/>
            <a:ext cx="1578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Student Help: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58" name="Google Shape;258;p23"/>
          <p:cNvSpPr txBox="1"/>
          <p:nvPr/>
        </p:nvSpPr>
        <p:spPr>
          <a:xfrm>
            <a:off x="53400" y="2263950"/>
            <a:ext cx="170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No in APP support once quiz starts. 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Student can submit help ticket (24 hour turn around M-F).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259" name="Google Shape;259;p23"/>
          <p:cNvCxnSpPr/>
          <p:nvPr/>
        </p:nvCxnSpPr>
        <p:spPr>
          <a:xfrm>
            <a:off x="109225" y="3585000"/>
            <a:ext cx="15093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0" name="Google Shape;260;p23"/>
          <p:cNvSpPr txBox="1"/>
          <p:nvPr/>
        </p:nvSpPr>
        <p:spPr>
          <a:xfrm>
            <a:off x="-25275" y="3616550"/>
            <a:ext cx="187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Faculty Support: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61" name="Google Shape;261;p23"/>
          <p:cNvSpPr txBox="1"/>
          <p:nvPr/>
        </p:nvSpPr>
        <p:spPr>
          <a:xfrm>
            <a:off x="53400" y="3940350"/>
            <a:ext cx="1634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Submit request to District IT email - 2 week turn-around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2" name="Google Shape;262;p23"/>
          <p:cNvSpPr txBox="1"/>
          <p:nvPr/>
        </p:nvSpPr>
        <p:spPr>
          <a:xfrm>
            <a:off x="1955925" y="2244950"/>
            <a:ext cx="1578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Student Help: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63" name="Google Shape;263;p23"/>
          <p:cNvSpPr txBox="1"/>
          <p:nvPr/>
        </p:nvSpPr>
        <p:spPr>
          <a:xfrm>
            <a:off x="3136775" y="2244950"/>
            <a:ext cx="566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24/7 phone and chat support. In “app” / quiz chat support (24/7).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4" name="Google Shape;264;p23"/>
          <p:cNvSpPr txBox="1"/>
          <p:nvPr/>
        </p:nvSpPr>
        <p:spPr>
          <a:xfrm>
            <a:off x="1955925" y="2778350"/>
            <a:ext cx="1578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Faculty Support: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65" name="Google Shape;265;p23"/>
          <p:cNvSpPr txBox="1"/>
          <p:nvPr/>
        </p:nvSpPr>
        <p:spPr>
          <a:xfrm>
            <a:off x="3365375" y="2778350"/>
            <a:ext cx="566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24/7 phone and chat support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266" name="Google Shape;266;p23"/>
          <p:cNvCxnSpPr/>
          <p:nvPr/>
        </p:nvCxnSpPr>
        <p:spPr>
          <a:xfrm rot="10800000" flipH="1">
            <a:off x="2014225" y="2730600"/>
            <a:ext cx="6736800" cy="162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4"/>
          <p:cNvSpPr txBox="1"/>
          <p:nvPr/>
        </p:nvSpPr>
        <p:spPr>
          <a:xfrm>
            <a:off x="184800" y="426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cxnSp>
        <p:nvCxnSpPr>
          <p:cNvPr id="272" name="Google Shape;272;p24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3" name="Google Shape;273;p24"/>
          <p:cNvSpPr/>
          <p:nvPr/>
        </p:nvSpPr>
        <p:spPr>
          <a:xfrm>
            <a:off x="1952875" y="1019275"/>
            <a:ext cx="4925100" cy="625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4"/>
          <p:cNvSpPr txBox="1"/>
          <p:nvPr/>
        </p:nvSpPr>
        <p:spPr>
          <a:xfrm>
            <a:off x="1893300" y="949225"/>
            <a:ext cx="49848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Outcome</a:t>
            </a:r>
            <a:endParaRPr sz="3600"/>
          </a:p>
        </p:txBody>
      </p:sp>
      <p:sp>
        <p:nvSpPr>
          <p:cNvPr id="275" name="Google Shape;275;p24"/>
          <p:cNvSpPr txBox="1"/>
          <p:nvPr/>
        </p:nvSpPr>
        <p:spPr>
          <a:xfrm>
            <a:off x="75600" y="1729900"/>
            <a:ext cx="88665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600">
                <a:solidFill>
                  <a:srgbClr val="FFFFFF"/>
                </a:solidFill>
                <a:highlight>
                  <a:srgbClr val="FF0000"/>
                </a:highlight>
              </a:rPr>
              <a:t> Proctorio is the more effective tool</a:t>
            </a:r>
            <a:r>
              <a:rPr lang="en" sz="3600">
                <a:solidFill>
                  <a:srgbClr val="FF0000"/>
                </a:solidFill>
                <a:highlight>
                  <a:srgbClr val="FF0000"/>
                </a:highlight>
              </a:rPr>
              <a:t>..</a:t>
            </a:r>
            <a:endParaRPr sz="360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276" name="Google Shape;276;p24"/>
          <p:cNvSpPr txBox="1"/>
          <p:nvPr/>
        </p:nvSpPr>
        <p:spPr>
          <a:xfrm>
            <a:off x="518751" y="2554404"/>
            <a:ext cx="8405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77" name="Google Shape;277;p24"/>
          <p:cNvSpPr txBox="1"/>
          <p:nvPr/>
        </p:nvSpPr>
        <p:spPr>
          <a:xfrm>
            <a:off x="53721" y="2288469"/>
            <a:ext cx="9006000" cy="9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162" b="1" dirty="0">
                <a:solidFill>
                  <a:schemeClr val="lt1"/>
                </a:solidFill>
              </a:rPr>
              <a:t>Federal Code of Regulation Citation</a:t>
            </a:r>
            <a:endParaRPr sz="1162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688"/>
              <a:buNone/>
            </a:pPr>
            <a:r>
              <a:rPr lang="en" sz="1162" dirty="0">
                <a:solidFill>
                  <a:schemeClr val="lt1"/>
                </a:solidFill>
              </a:rPr>
              <a:t>34 C.F.R. § 602.17(g) requires accrediting agencies that approve institutions that offer distance education or correspondence education to </a:t>
            </a:r>
            <a:r>
              <a:rPr lang="en" sz="1162" dirty="0">
                <a:solidFill>
                  <a:srgbClr val="CC0000"/>
                </a:solidFill>
                <a:highlight>
                  <a:srgbClr val="FFFFFF"/>
                </a:highlight>
              </a:rPr>
              <a:t>have processes in place through which the institution establishes that the student who registers in a distance education or correspondence education course or program is the same student who participates in and completes the course or program and receives the academic credit</a:t>
            </a:r>
            <a:r>
              <a:rPr lang="en" sz="1162" dirty="0">
                <a:solidFill>
                  <a:schemeClr val="lt1"/>
                </a:solidFill>
              </a:rPr>
              <a:t>. </a:t>
            </a:r>
            <a:endParaRPr sz="1350" dirty="0">
              <a:solidFill>
                <a:schemeClr val="lt1"/>
              </a:solidFill>
            </a:endParaRPr>
          </a:p>
        </p:txBody>
      </p:sp>
      <p:sp>
        <p:nvSpPr>
          <p:cNvPr id="278" name="Google Shape;278;p24"/>
          <p:cNvSpPr txBox="1"/>
          <p:nvPr/>
        </p:nvSpPr>
        <p:spPr>
          <a:xfrm>
            <a:off x="53721" y="3509024"/>
            <a:ext cx="9006000" cy="15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</a:rPr>
              <a:t>AP 4105 Distance Education</a:t>
            </a:r>
            <a:endParaRPr sz="11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lt1"/>
                </a:solidFill>
              </a:rPr>
              <a:t>Consistent with federal regulations pertaining to federal financial aid eligibility, the District must </a:t>
            </a:r>
            <a:r>
              <a:rPr lang="en" sz="1100" dirty="0">
                <a:solidFill>
                  <a:srgbClr val="CC0000"/>
                </a:solidFill>
                <a:highlight>
                  <a:srgbClr val="FFFFFF"/>
                </a:highlight>
              </a:rPr>
              <a:t>authenticate or verify that the student who registers in a distance education courses is the same student who participates in and completes the course or program and receives the academic credit.</a:t>
            </a:r>
            <a:r>
              <a:rPr lang="en" sz="1100" dirty="0">
                <a:solidFill>
                  <a:schemeClr val="lt1"/>
                </a:solidFill>
              </a:rPr>
              <a:t> The District will provide to each student at the time of registration, a statement of the process in place to protect student privacy.</a:t>
            </a:r>
            <a:endParaRPr sz="11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 dirty="0">
                <a:solidFill>
                  <a:schemeClr val="lt1"/>
                </a:solidFill>
              </a:rPr>
              <a:t>The District shall utilize secure credentialing/login and password to authenticate or verify the student’s identity. In addition, proctored examinations will be utilized, as applicable.</a:t>
            </a:r>
            <a:endParaRPr sz="1100" dirty="0">
              <a:solidFill>
                <a:schemeClr val="lt1"/>
              </a:solidFill>
            </a:endParaRPr>
          </a:p>
        </p:txBody>
      </p:sp>
      <p:cxnSp>
        <p:nvCxnSpPr>
          <p:cNvPr id="279" name="Google Shape;279;p24"/>
          <p:cNvCxnSpPr/>
          <p:nvPr/>
        </p:nvCxnSpPr>
        <p:spPr>
          <a:xfrm>
            <a:off x="23275" y="3681330"/>
            <a:ext cx="9109800" cy="279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5"/>
          <p:cNvSpPr txBox="1"/>
          <p:nvPr/>
        </p:nvSpPr>
        <p:spPr>
          <a:xfrm>
            <a:off x="184800" y="426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cxnSp>
        <p:nvCxnSpPr>
          <p:cNvPr id="285" name="Google Shape;285;p25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6" name="Google Shape;286;p25"/>
          <p:cNvSpPr/>
          <p:nvPr/>
        </p:nvSpPr>
        <p:spPr>
          <a:xfrm>
            <a:off x="1952875" y="1019275"/>
            <a:ext cx="4925100" cy="625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5"/>
          <p:cNvSpPr txBox="1"/>
          <p:nvPr/>
        </p:nvSpPr>
        <p:spPr>
          <a:xfrm>
            <a:off x="1893300" y="949225"/>
            <a:ext cx="49848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Outcome</a:t>
            </a:r>
            <a:endParaRPr sz="3600"/>
          </a:p>
        </p:txBody>
      </p:sp>
      <p:sp>
        <p:nvSpPr>
          <p:cNvPr id="288" name="Google Shape;288;p25"/>
          <p:cNvSpPr/>
          <p:nvPr/>
        </p:nvSpPr>
        <p:spPr>
          <a:xfrm>
            <a:off x="92109" y="1741850"/>
            <a:ext cx="2721000" cy="831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9" name="Google Shape;28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072" y="1809508"/>
            <a:ext cx="2597010" cy="691652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5"/>
          <p:cNvSpPr txBox="1"/>
          <p:nvPr/>
        </p:nvSpPr>
        <p:spPr>
          <a:xfrm>
            <a:off x="128400" y="2550625"/>
            <a:ext cx="248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For Students: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1" name="Google Shape;291;p25"/>
          <p:cNvSpPr txBox="1"/>
          <p:nvPr/>
        </p:nvSpPr>
        <p:spPr>
          <a:xfrm>
            <a:off x="204600" y="2779225"/>
            <a:ext cx="43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1.Create Respondus Virtual Desktop (Chromebook)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2" name="Google Shape;292;p25"/>
          <p:cNvSpPr txBox="1"/>
          <p:nvPr/>
        </p:nvSpPr>
        <p:spPr>
          <a:xfrm>
            <a:off x="204600" y="3007825"/>
            <a:ext cx="470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2.Create District directions for Respondus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3" name="Google Shape;293;p25"/>
          <p:cNvSpPr txBox="1"/>
          <p:nvPr/>
        </p:nvSpPr>
        <p:spPr>
          <a:xfrm>
            <a:off x="204600" y="3236425"/>
            <a:ext cx="470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3.Provide District technical support for Respondus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4" name="Google Shape;294;p25"/>
          <p:cNvSpPr txBox="1"/>
          <p:nvPr/>
        </p:nvSpPr>
        <p:spPr>
          <a:xfrm>
            <a:off x="4700400" y="2017225"/>
            <a:ext cx="248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For Faculty: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5" name="Google Shape;295;p25"/>
          <p:cNvSpPr txBox="1"/>
          <p:nvPr/>
        </p:nvSpPr>
        <p:spPr>
          <a:xfrm>
            <a:off x="4776600" y="2245825"/>
            <a:ext cx="43674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1.Educate Faculty / Staff about Respondus so they can help students or send students to effective technical support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6" name="Google Shape;296;p25"/>
          <p:cNvSpPr txBox="1"/>
          <p:nvPr/>
        </p:nvSpPr>
        <p:spPr>
          <a:xfrm>
            <a:off x="204600" y="3465025"/>
            <a:ext cx="4323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4.Educate Faculty / Staff about Respondus so they can help students or send students to effective technical support 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7" name="Google Shape;297;p25"/>
          <p:cNvSpPr txBox="1"/>
          <p:nvPr/>
        </p:nvSpPr>
        <p:spPr>
          <a:xfrm>
            <a:off x="4776600" y="2855425"/>
            <a:ext cx="43674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2.Train  / encourage faculty to use Respondus Lockdown Monitor to verify student ID to be in compliance with Federal Code and AP4150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8" name="Google Shape;298;p25"/>
          <p:cNvSpPr txBox="1"/>
          <p:nvPr/>
        </p:nvSpPr>
        <p:spPr>
          <a:xfrm>
            <a:off x="4776600" y="3465025"/>
            <a:ext cx="43674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3.Implement an effective workflow with IT to view suspected cases of academic dishonesty and to include videos if a report is filed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6"/>
          <p:cNvSpPr/>
          <p:nvPr/>
        </p:nvSpPr>
        <p:spPr>
          <a:xfrm>
            <a:off x="184800" y="2591338"/>
            <a:ext cx="2346000" cy="768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6"/>
          <p:cNvSpPr txBox="1"/>
          <p:nvPr/>
        </p:nvSpPr>
        <p:spPr>
          <a:xfrm>
            <a:off x="184800" y="1950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pic>
        <p:nvPicPr>
          <p:cNvPr id="305" name="Google Shape;30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925" y="2680188"/>
            <a:ext cx="2221451" cy="634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6" name="Google Shape;306;p26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07" name="Google Shape;30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075" y="1591650"/>
            <a:ext cx="2523138" cy="754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8" name="Google Shape;308;p26"/>
          <p:cNvCxnSpPr/>
          <p:nvPr/>
        </p:nvCxnSpPr>
        <p:spPr>
          <a:xfrm>
            <a:off x="2828575" y="1475925"/>
            <a:ext cx="0" cy="33228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09" name="Google Shape;309;p26"/>
          <p:cNvPicPr preferRelativeResize="0"/>
          <p:nvPr/>
        </p:nvPicPr>
        <p:blipFill rotWithShape="1">
          <a:blip r:embed="rId5">
            <a:alphaModFix/>
          </a:blip>
          <a:srcRect t="6569" b="25282"/>
          <a:stretch/>
        </p:blipFill>
        <p:spPr>
          <a:xfrm>
            <a:off x="3261975" y="1587525"/>
            <a:ext cx="1326025" cy="151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6"/>
          <p:cNvPicPr preferRelativeResize="0"/>
          <p:nvPr/>
        </p:nvPicPr>
        <p:blipFill rotWithShape="1">
          <a:blip r:embed="rId6">
            <a:alphaModFix/>
          </a:blip>
          <a:srcRect l="6083" t="3791" r="8108" b="13957"/>
          <a:stretch/>
        </p:blipFill>
        <p:spPr>
          <a:xfrm>
            <a:off x="5405806" y="1591651"/>
            <a:ext cx="1256837" cy="150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26"/>
          <p:cNvPicPr preferRelativeResize="0"/>
          <p:nvPr/>
        </p:nvPicPr>
        <p:blipFill rotWithShape="1">
          <a:blip r:embed="rId7">
            <a:alphaModFix/>
          </a:blip>
          <a:srcRect r="9346"/>
          <a:stretch/>
        </p:blipFill>
        <p:spPr>
          <a:xfrm>
            <a:off x="7404249" y="1633075"/>
            <a:ext cx="1326025" cy="1514575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26"/>
          <p:cNvSpPr txBox="1"/>
          <p:nvPr/>
        </p:nvSpPr>
        <p:spPr>
          <a:xfrm>
            <a:off x="219300" y="3435625"/>
            <a:ext cx="2282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Academic Senate </a:t>
            </a:r>
            <a:endParaRPr sz="21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Task Force</a:t>
            </a:r>
            <a:endParaRPr sz="2100">
              <a:solidFill>
                <a:srgbClr val="FFFFFF"/>
              </a:solidFill>
            </a:endParaRPr>
          </a:p>
        </p:txBody>
      </p:sp>
      <p:sp>
        <p:nvSpPr>
          <p:cNvPr id="313" name="Google Shape;313;p26"/>
          <p:cNvSpPr txBox="1"/>
          <p:nvPr/>
        </p:nvSpPr>
        <p:spPr>
          <a:xfrm>
            <a:off x="2832600" y="3102100"/>
            <a:ext cx="2346000" cy="18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Professor Tobi West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MSBA- Information Assurance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Pilot - 4 classes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126 students</a:t>
            </a:r>
            <a:endParaRPr sz="12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</a:rPr>
              <a:t>Department Chair CIS/CST/CYBR/DGA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314" name="Google Shape;314;p26"/>
          <p:cNvSpPr txBox="1"/>
          <p:nvPr/>
        </p:nvSpPr>
        <p:spPr>
          <a:xfrm>
            <a:off x="5102250" y="3103675"/>
            <a:ext cx="1830000" cy="21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Professor Stacey Smith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MA- Economics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Pilot - 3 classes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100+ students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Department Chair Economics / Business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FFFFFF"/>
              </a:solidFill>
            </a:endParaRPr>
          </a:p>
        </p:txBody>
      </p:sp>
      <p:sp>
        <p:nvSpPr>
          <p:cNvPr id="315" name="Google Shape;315;p26"/>
          <p:cNvSpPr txBox="1"/>
          <p:nvPr/>
        </p:nvSpPr>
        <p:spPr>
          <a:xfrm>
            <a:off x="7129400" y="3103675"/>
            <a:ext cx="2003700" cy="21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Professor Elizabeth Horan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MLIS, MSIDT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Pilot- Library Workshops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748 students (*246)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Department Chair 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Library</a:t>
            </a:r>
            <a:endParaRPr sz="120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/>
        </p:nvSpPr>
        <p:spPr>
          <a:xfrm>
            <a:off x="184800" y="1950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574925" y="1601575"/>
            <a:ext cx="8233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cxnSp>
        <p:nvCxnSpPr>
          <p:cNvPr id="73" name="Google Shape;73;p14"/>
          <p:cNvCxnSpPr/>
          <p:nvPr/>
        </p:nvCxnSpPr>
        <p:spPr>
          <a:xfrm>
            <a:off x="89550" y="1303275"/>
            <a:ext cx="8924100" cy="399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4"/>
          <p:cNvSpPr txBox="1"/>
          <p:nvPr/>
        </p:nvSpPr>
        <p:spPr>
          <a:xfrm>
            <a:off x="119375" y="1349675"/>
            <a:ext cx="8822700" cy="13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en" sz="1700" b="1">
                <a:solidFill>
                  <a:schemeClr val="lt1"/>
                </a:solidFill>
              </a:rPr>
              <a:t>Federal Code of Regulation Citation</a:t>
            </a:r>
            <a:endParaRPr sz="17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lt1"/>
                </a:solidFill>
              </a:rPr>
              <a:t>34 C.F.R. § 602.17(g) requires accrediting agencies that approve institutions that offer distance education or correspondence education to </a:t>
            </a:r>
            <a:r>
              <a:rPr lang="en" sz="1700">
                <a:solidFill>
                  <a:srgbClr val="CC0000"/>
                </a:solidFill>
                <a:highlight>
                  <a:srgbClr val="FFFFFF"/>
                </a:highlight>
              </a:rPr>
              <a:t>have processes in place through which the institution establishes that the student who registers in a distance education or correspondence education course or program is the same student who participates in and completes the course or program and receives the academic credit</a:t>
            </a:r>
            <a:r>
              <a:rPr lang="en" sz="1700">
                <a:solidFill>
                  <a:schemeClr val="lt1"/>
                </a:solidFill>
              </a:rPr>
              <a:t>. 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119375" y="2695975"/>
            <a:ext cx="8822700" cy="2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</a:rPr>
              <a:t>AP 4105 Distance Education</a:t>
            </a:r>
            <a:endParaRPr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Consistent with federal regulations pertaining to federal financial aid eligibility, the District must </a:t>
            </a:r>
            <a:r>
              <a:rPr lang="en">
                <a:solidFill>
                  <a:srgbClr val="CC0000"/>
                </a:solidFill>
                <a:highlight>
                  <a:srgbClr val="FFFFFF"/>
                </a:highlight>
              </a:rPr>
              <a:t>authenticate or verify that the student who registers in a distance education courses is the same student who participates in and completes the course or program and receives the academic credit.</a:t>
            </a:r>
            <a:r>
              <a:rPr lang="en">
                <a:solidFill>
                  <a:schemeClr val="lt1"/>
                </a:solidFill>
              </a:rPr>
              <a:t> The District will provide to each student at the time of registration, a statement of the process in place to protect student privacy.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The District shall utilize secure credentialing/login and password to authenticate or verify the student’s identity. In addition, proctored examinations will be utilized, as applicable.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76" name="Google Shape;76;p14"/>
          <p:cNvCxnSpPr/>
          <p:nvPr/>
        </p:nvCxnSpPr>
        <p:spPr>
          <a:xfrm>
            <a:off x="89550" y="2674875"/>
            <a:ext cx="8924100" cy="399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/>
        </p:nvSpPr>
        <p:spPr>
          <a:xfrm>
            <a:off x="184800" y="1950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74925" y="1601575"/>
            <a:ext cx="8233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350" y="1303269"/>
            <a:ext cx="8757301" cy="35401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4" name="Google Shape;84;p15"/>
          <p:cNvCxnSpPr/>
          <p:nvPr/>
        </p:nvCxnSpPr>
        <p:spPr>
          <a:xfrm rot="10800000" flipH="1">
            <a:off x="218875" y="2596675"/>
            <a:ext cx="3074100" cy="99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15"/>
          <p:cNvCxnSpPr/>
          <p:nvPr/>
        </p:nvCxnSpPr>
        <p:spPr>
          <a:xfrm rot="10800000" flipH="1">
            <a:off x="218875" y="4223350"/>
            <a:ext cx="3074100" cy="99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5"/>
          <p:cNvCxnSpPr>
            <a:stCxn id="83" idx="1"/>
            <a:endCxn id="83" idx="3"/>
          </p:cNvCxnSpPr>
          <p:nvPr/>
        </p:nvCxnSpPr>
        <p:spPr>
          <a:xfrm>
            <a:off x="193350" y="3073359"/>
            <a:ext cx="8757300" cy="0"/>
          </a:xfrm>
          <a:prstGeom prst="straightConnector1">
            <a:avLst/>
          </a:prstGeom>
          <a:noFill/>
          <a:ln w="762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Google Shape;87;p15"/>
          <p:cNvSpPr txBox="1"/>
          <p:nvPr/>
        </p:nvSpPr>
        <p:spPr>
          <a:xfrm>
            <a:off x="95850" y="4762725"/>
            <a:ext cx="49782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Stats provided by Rupa Saran via email 3/10/2021  </a:t>
            </a:r>
            <a:endParaRPr sz="1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/>
          <p:nvPr/>
        </p:nvSpPr>
        <p:spPr>
          <a:xfrm>
            <a:off x="194300" y="1469250"/>
            <a:ext cx="2721000" cy="831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184800" y="195075"/>
            <a:ext cx="875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FFFFF"/>
                </a:solidFill>
              </a:rPr>
              <a:t>Student Experience - Install </a:t>
            </a:r>
            <a:endParaRPr sz="4200">
              <a:solidFill>
                <a:srgbClr val="FFFFFF"/>
              </a:solidFill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66" y="1536910"/>
            <a:ext cx="2597128" cy="6916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95;p16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6" name="Google Shape;96;p16"/>
          <p:cNvPicPr preferRelativeResize="0"/>
          <p:nvPr/>
        </p:nvPicPr>
        <p:blipFill rotWithShape="1">
          <a:blip r:embed="rId4">
            <a:alphaModFix/>
          </a:blip>
          <a:srcRect t="11786" b="16993"/>
          <a:stretch/>
        </p:blipFill>
        <p:spPr>
          <a:xfrm>
            <a:off x="5057175" y="1471275"/>
            <a:ext cx="2560017" cy="8313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6"/>
          <p:cNvSpPr txBox="1"/>
          <p:nvPr/>
        </p:nvSpPr>
        <p:spPr>
          <a:xfrm>
            <a:off x="2592450" y="2277525"/>
            <a:ext cx="394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Student is in Canvas - needs to take a quiz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4919425" y="26015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Student needs to use CHROME web browser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4919425" y="29063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Student installs CHROME Proctorio Extension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4936025" y="32303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Student goes to quiz in Canvas and starts quiz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42625" y="26015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Student needs to download Respondus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2625" y="29063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Student installs Respondus on computer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59225" y="32303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Student quits all computer programs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50925" y="35351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5. Student opens Respondus on computer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50925" y="3839925"/>
            <a:ext cx="468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6. Student logs into Canvas (must have OTP)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67525" y="41639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7. Student goes to quiz in Canvas and starts quiz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/>
          <p:nvPr/>
        </p:nvSpPr>
        <p:spPr>
          <a:xfrm>
            <a:off x="194300" y="1469250"/>
            <a:ext cx="2721000" cy="831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7"/>
          <p:cNvSpPr txBox="1"/>
          <p:nvPr/>
        </p:nvSpPr>
        <p:spPr>
          <a:xfrm>
            <a:off x="184800" y="195075"/>
            <a:ext cx="875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FFFFF"/>
                </a:solidFill>
              </a:rPr>
              <a:t>Student Experience - 2nd Quiz</a:t>
            </a:r>
            <a:endParaRPr sz="4200">
              <a:solidFill>
                <a:srgbClr val="FFFFFF"/>
              </a:solidFill>
            </a:endParaRPr>
          </a:p>
        </p:txBody>
      </p:sp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66" y="1536910"/>
            <a:ext cx="2597128" cy="6916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17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5" name="Google Shape;115;p17"/>
          <p:cNvPicPr preferRelativeResize="0"/>
          <p:nvPr/>
        </p:nvPicPr>
        <p:blipFill rotWithShape="1">
          <a:blip r:embed="rId4">
            <a:alphaModFix/>
          </a:blip>
          <a:srcRect t="11786" b="16993"/>
          <a:stretch/>
        </p:blipFill>
        <p:spPr>
          <a:xfrm>
            <a:off x="5057175" y="1471275"/>
            <a:ext cx="2560017" cy="83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/>
        </p:nvSpPr>
        <p:spPr>
          <a:xfrm>
            <a:off x="2592450" y="2277525"/>
            <a:ext cx="394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Student is in Canvas - needs to take a quiz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4936025" y="25445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Student goes to quiz in Canvas and starts quiz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59225" y="25445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Student quits all computer programs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50925" y="28493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Student opens Respondus on computer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50925" y="3154125"/>
            <a:ext cx="468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Student logs into Canvas (must have OTP)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67525" y="34781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5. Student goes to quiz in Canvas and starts quiz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67525" y="4030725"/>
            <a:ext cx="578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ighlight>
                  <a:srgbClr val="FF0000"/>
                </a:highlight>
              </a:rPr>
              <a:t>  AFTER Quiz - Student quits Respondus and logs back into Canvas</a:t>
            </a:r>
            <a:r>
              <a:rPr lang="en">
                <a:solidFill>
                  <a:srgbClr val="FF0000"/>
                </a:solidFill>
                <a:highlight>
                  <a:srgbClr val="FF0000"/>
                </a:highlight>
              </a:rPr>
              <a:t>..</a:t>
            </a:r>
            <a:endParaRPr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" name="Google Shape;127;p18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8" name="Google Shape;128;p18"/>
          <p:cNvSpPr/>
          <p:nvPr/>
        </p:nvSpPr>
        <p:spPr>
          <a:xfrm>
            <a:off x="4123475" y="1122375"/>
            <a:ext cx="2721000" cy="831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184800" y="195075"/>
            <a:ext cx="875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FFFFF"/>
                </a:solidFill>
              </a:rPr>
              <a:t>Student Experience - </a:t>
            </a:r>
            <a:r>
              <a:rPr lang="en" sz="4200">
                <a:solidFill>
                  <a:srgbClr val="FFFFFF"/>
                </a:solidFill>
                <a:highlight>
                  <a:srgbClr val="FF0000"/>
                </a:highlight>
              </a:rPr>
              <a:t>Chromebooks</a:t>
            </a:r>
            <a:r>
              <a:rPr lang="en" sz="4200">
                <a:solidFill>
                  <a:srgbClr val="FFFFFF"/>
                </a:solidFill>
              </a:rPr>
              <a:t> </a:t>
            </a:r>
            <a:endParaRPr sz="4200">
              <a:solidFill>
                <a:srgbClr val="FFFFFF"/>
              </a:solidFill>
            </a:endParaRPr>
          </a:p>
        </p:txBody>
      </p:sp>
      <p:pic>
        <p:nvPicPr>
          <p:cNvPr id="130" name="Google Shape;13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5441" y="1190035"/>
            <a:ext cx="2597128" cy="691683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8"/>
          <p:cNvSpPr txBox="1"/>
          <p:nvPr/>
        </p:nvSpPr>
        <p:spPr>
          <a:xfrm>
            <a:off x="67525" y="1458450"/>
            <a:ext cx="394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Student is in Canvas - needs to take a quiz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42625" y="17633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Student needs to download Respondus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42625" y="22967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Student needs to install </a:t>
            </a:r>
            <a:r>
              <a:rPr lang="en">
                <a:solidFill>
                  <a:srgbClr val="FFFFFF"/>
                </a:solidFill>
                <a:highlight>
                  <a:srgbClr val="FF0000"/>
                </a:highlight>
              </a:rPr>
              <a:t>Virtual Desktop</a:t>
            </a:r>
            <a:endParaRPr>
              <a:solidFill>
                <a:srgbClr val="FFFFFF"/>
              </a:solidFill>
              <a:highlight>
                <a:srgbClr val="FF0000"/>
              </a:highlight>
            </a:endParaRPr>
          </a:p>
        </p:txBody>
      </p:sp>
      <p:sp>
        <p:nvSpPr>
          <p:cNvPr id="134" name="Google Shape;134;p18"/>
          <p:cNvSpPr txBox="1"/>
          <p:nvPr/>
        </p:nvSpPr>
        <p:spPr>
          <a:xfrm>
            <a:off x="59225" y="2620725"/>
            <a:ext cx="6019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5. Student goes to COAST Info Services - Instructional Support webpage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5" name="Google Shape;135;p18"/>
          <p:cNvSpPr txBox="1"/>
          <p:nvPr/>
        </p:nvSpPr>
        <p:spPr>
          <a:xfrm>
            <a:off x="50925" y="29255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6. Student downloads “Using Virtual Desktop” PDF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54150" y="3249525"/>
            <a:ext cx="468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7. Student searches “vmware horizon client download”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67525" y="3554325"/>
            <a:ext cx="607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8. Student goes to website for “vmware horizon client download”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43325" y="1133025"/>
            <a:ext cx="354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62626"/>
                </a:solidFill>
                <a:highlight>
                  <a:schemeClr val="lt1"/>
                </a:highlight>
              </a:rPr>
              <a:t>   INSTAL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L - Personal  Computer  </a:t>
            </a:r>
            <a:r>
              <a:rPr lang="en">
                <a:solidFill>
                  <a:schemeClr val="lt1"/>
                </a:solidFill>
                <a:highlight>
                  <a:schemeClr val="lt1"/>
                </a:highlight>
              </a:rPr>
              <a:t>…..</a:t>
            </a:r>
            <a:endParaRPr>
              <a:solidFill>
                <a:schemeClr val="lt1"/>
              </a:solidFill>
              <a:highlight>
                <a:schemeClr val="lt1"/>
              </a:highlight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67525" y="3859125"/>
            <a:ext cx="607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9. Student finds operating system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0" y="4163925"/>
            <a:ext cx="607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10. Student downloads Virtual Desktop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1" name="Google Shape;141;p18"/>
          <p:cNvSpPr txBox="1"/>
          <p:nvPr/>
        </p:nvSpPr>
        <p:spPr>
          <a:xfrm>
            <a:off x="0" y="4468725"/>
            <a:ext cx="607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11. Student starts Virtual Desktop installation (lots of steps here)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-12" y="4773525"/>
            <a:ext cx="337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12. Student must restart computer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3" name="Google Shape;143;p18"/>
          <p:cNvSpPr txBox="1"/>
          <p:nvPr/>
        </p:nvSpPr>
        <p:spPr>
          <a:xfrm>
            <a:off x="59225" y="2048988"/>
            <a:ext cx="4762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Chromebook will not download Respondus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/>
          <p:nvPr/>
        </p:nvSpPr>
        <p:spPr>
          <a:xfrm>
            <a:off x="4448425" y="1588725"/>
            <a:ext cx="4438500" cy="3505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9" name="Google Shape;149;p19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0" name="Google Shape;150;p19"/>
          <p:cNvSpPr/>
          <p:nvPr/>
        </p:nvSpPr>
        <p:spPr>
          <a:xfrm>
            <a:off x="146725" y="931875"/>
            <a:ext cx="2721000" cy="831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9"/>
          <p:cNvSpPr txBox="1"/>
          <p:nvPr/>
        </p:nvSpPr>
        <p:spPr>
          <a:xfrm>
            <a:off x="184800" y="195075"/>
            <a:ext cx="875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FFFFFF"/>
                </a:solidFill>
              </a:rPr>
              <a:t>Student Experience - </a:t>
            </a:r>
            <a:r>
              <a:rPr lang="en" sz="4200">
                <a:solidFill>
                  <a:srgbClr val="FFFFFF"/>
                </a:solidFill>
                <a:highlight>
                  <a:srgbClr val="FF0000"/>
                </a:highlight>
              </a:rPr>
              <a:t>Chromebooks</a:t>
            </a:r>
            <a:r>
              <a:rPr lang="en" sz="4200">
                <a:solidFill>
                  <a:srgbClr val="FFFFFF"/>
                </a:solidFill>
              </a:rPr>
              <a:t> </a:t>
            </a:r>
            <a:endParaRPr sz="4200">
              <a:solidFill>
                <a:srgbClr val="FFFFFF"/>
              </a:solidFill>
            </a:endParaRPr>
          </a:p>
        </p:txBody>
      </p:sp>
      <p:pic>
        <p:nvPicPr>
          <p:cNvPr id="152" name="Google Shape;15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691" y="999535"/>
            <a:ext cx="2597128" cy="691683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9"/>
          <p:cNvSpPr txBox="1"/>
          <p:nvPr/>
        </p:nvSpPr>
        <p:spPr>
          <a:xfrm>
            <a:off x="67525" y="1687050"/>
            <a:ext cx="394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1. Student is in Canvas - needs to take a quiz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42625" y="19919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2. Student needs to open Virtual Desktop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5" name="Google Shape;155;p19"/>
          <p:cNvSpPr txBox="1"/>
          <p:nvPr/>
        </p:nvSpPr>
        <p:spPr>
          <a:xfrm>
            <a:off x="42625" y="2296725"/>
            <a:ext cx="4812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3. Student needs to login to Virtual Desktop (OTP)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6" name="Google Shape;156;p19"/>
          <p:cNvSpPr txBox="1"/>
          <p:nvPr/>
        </p:nvSpPr>
        <p:spPr>
          <a:xfrm>
            <a:off x="59225" y="2620725"/>
            <a:ext cx="5183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4. Student needs to “select a desktop”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7" name="Google Shape;157;p19"/>
          <p:cNvSpPr txBox="1"/>
          <p:nvPr/>
        </p:nvSpPr>
        <p:spPr>
          <a:xfrm>
            <a:off x="50925" y="2925525"/>
            <a:ext cx="42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5. Student clicks Respondus icon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8" name="Google Shape;158;p19"/>
          <p:cNvSpPr txBox="1"/>
          <p:nvPr/>
        </p:nvSpPr>
        <p:spPr>
          <a:xfrm>
            <a:off x="54150" y="3249525"/>
            <a:ext cx="468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6. Student logs in to Canvas (OTP)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67525" y="3554325"/>
            <a:ext cx="4112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7. Student goes to Canvas class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4347150" y="1147425"/>
            <a:ext cx="354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62626"/>
                </a:solidFill>
                <a:highlight>
                  <a:schemeClr val="lt1"/>
                </a:highlight>
              </a:rPr>
              <a:t>   Respondus in Virtual Desktop</a:t>
            </a: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  </a:t>
            </a:r>
            <a:r>
              <a:rPr lang="en">
                <a:solidFill>
                  <a:schemeClr val="lt1"/>
                </a:solidFill>
                <a:highlight>
                  <a:schemeClr val="lt1"/>
                </a:highlight>
              </a:rPr>
              <a:t>…..</a:t>
            </a:r>
            <a:endParaRPr>
              <a:solidFill>
                <a:schemeClr val="lt1"/>
              </a:solidFill>
              <a:highlight>
                <a:schemeClr val="lt1"/>
              </a:highlight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67525" y="3859125"/>
            <a:ext cx="607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8. Student finds and takes Quiz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2" name="Google Shape;162;p19"/>
          <p:cNvSpPr txBox="1"/>
          <p:nvPr/>
        </p:nvSpPr>
        <p:spPr>
          <a:xfrm>
            <a:off x="67525" y="4163925"/>
            <a:ext cx="607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9. Student exits Respondus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63" name="Google Shape;16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9575" y="1668675"/>
            <a:ext cx="4288051" cy="332927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9"/>
          <p:cNvSpPr txBox="1"/>
          <p:nvPr/>
        </p:nvSpPr>
        <p:spPr>
          <a:xfrm>
            <a:off x="-51600" y="4468725"/>
            <a:ext cx="3278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10. Student quits Virtual Desktop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5" name="Google Shape;165;p19"/>
          <p:cNvSpPr/>
          <p:nvPr/>
        </p:nvSpPr>
        <p:spPr>
          <a:xfrm>
            <a:off x="3227100" y="2647125"/>
            <a:ext cx="1221300" cy="347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9"/>
          <p:cNvSpPr txBox="1"/>
          <p:nvPr/>
        </p:nvSpPr>
        <p:spPr>
          <a:xfrm>
            <a:off x="-51600" y="4773525"/>
            <a:ext cx="3278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11. Student logs back in to Canvas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/>
        </p:nvSpPr>
        <p:spPr>
          <a:xfrm>
            <a:off x="184800" y="426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cxnSp>
        <p:nvCxnSpPr>
          <p:cNvPr id="172" name="Google Shape;172;p20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" name="Google Shape;173;p20"/>
          <p:cNvSpPr/>
          <p:nvPr/>
        </p:nvSpPr>
        <p:spPr>
          <a:xfrm>
            <a:off x="2109450" y="1019275"/>
            <a:ext cx="4925100" cy="625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0"/>
          <p:cNvSpPr txBox="1"/>
          <p:nvPr/>
        </p:nvSpPr>
        <p:spPr>
          <a:xfrm>
            <a:off x="3385350" y="949225"/>
            <a:ext cx="2373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2 Reasons</a:t>
            </a:r>
            <a:endParaRPr sz="3600"/>
          </a:p>
        </p:txBody>
      </p:sp>
      <p:sp>
        <p:nvSpPr>
          <p:cNvPr id="175" name="Google Shape;175;p20"/>
          <p:cNvSpPr txBox="1"/>
          <p:nvPr/>
        </p:nvSpPr>
        <p:spPr>
          <a:xfrm>
            <a:off x="388050" y="2089875"/>
            <a:ext cx="8350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</a:rPr>
              <a:t>Student Verification 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76" name="Google Shape;176;p20"/>
          <p:cNvSpPr txBox="1"/>
          <p:nvPr/>
        </p:nvSpPr>
        <p:spPr>
          <a:xfrm>
            <a:off x="228375" y="3186425"/>
            <a:ext cx="86586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</a:rPr>
              <a:t>Prevent Cheating </a:t>
            </a:r>
            <a:endParaRPr sz="4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/>
        </p:nvSpPr>
        <p:spPr>
          <a:xfrm>
            <a:off x="184800" y="42675"/>
            <a:ext cx="8757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</a:rPr>
              <a:t>CCCD Online Proctoring</a:t>
            </a:r>
            <a:endParaRPr sz="6000">
              <a:solidFill>
                <a:srgbClr val="FFFFFF"/>
              </a:solidFill>
            </a:endParaRPr>
          </a:p>
        </p:txBody>
      </p:sp>
      <p:cxnSp>
        <p:nvCxnSpPr>
          <p:cNvPr id="182" name="Google Shape;182;p21"/>
          <p:cNvCxnSpPr/>
          <p:nvPr/>
        </p:nvCxnSpPr>
        <p:spPr>
          <a:xfrm>
            <a:off x="23275" y="1303275"/>
            <a:ext cx="9109800" cy="59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3" name="Google Shape;183;p21"/>
          <p:cNvSpPr/>
          <p:nvPr/>
        </p:nvSpPr>
        <p:spPr>
          <a:xfrm>
            <a:off x="1876675" y="1019275"/>
            <a:ext cx="4925100" cy="6255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1876675" y="962575"/>
            <a:ext cx="49251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Prevent Cheating </a:t>
            </a:r>
            <a:endParaRPr sz="3600">
              <a:solidFill>
                <a:srgbClr val="FFFFFF"/>
              </a:solidFill>
            </a:endParaRPr>
          </a:p>
        </p:txBody>
      </p:sp>
      <p:sp>
        <p:nvSpPr>
          <p:cNvPr id="185" name="Google Shape;185;p21"/>
          <p:cNvSpPr/>
          <p:nvPr/>
        </p:nvSpPr>
        <p:spPr>
          <a:xfrm>
            <a:off x="184800" y="1956600"/>
            <a:ext cx="3744900" cy="1435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6" name="Google Shape;18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085" y="2073472"/>
            <a:ext cx="3574464" cy="1194761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1"/>
          <p:cNvSpPr txBox="1"/>
          <p:nvPr/>
        </p:nvSpPr>
        <p:spPr>
          <a:xfrm>
            <a:off x="5197200" y="2208625"/>
            <a:ext cx="3744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lt1"/>
                </a:solidFill>
                <a:highlight>
                  <a:srgbClr val="FF0000"/>
                </a:highlight>
              </a:rPr>
              <a:t>Chromebooks</a:t>
            </a:r>
            <a:endParaRPr/>
          </a:p>
        </p:txBody>
      </p:sp>
      <p:sp>
        <p:nvSpPr>
          <p:cNvPr id="188" name="Google Shape;188;p21"/>
          <p:cNvSpPr txBox="1"/>
          <p:nvPr/>
        </p:nvSpPr>
        <p:spPr>
          <a:xfrm>
            <a:off x="4059000" y="1611100"/>
            <a:ext cx="1138200" cy="21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0">
                <a:solidFill>
                  <a:schemeClr val="lt1"/>
                </a:solidFill>
              </a:rPr>
              <a:t>=</a:t>
            </a:r>
            <a:endParaRPr sz="13000">
              <a:solidFill>
                <a:schemeClr val="lt1"/>
              </a:solidFill>
            </a:endParaRPr>
          </a:p>
        </p:txBody>
      </p:sp>
      <p:sp>
        <p:nvSpPr>
          <p:cNvPr id="189" name="Google Shape;189;p21"/>
          <p:cNvSpPr txBox="1"/>
          <p:nvPr/>
        </p:nvSpPr>
        <p:spPr>
          <a:xfrm>
            <a:off x="3994350" y="1611100"/>
            <a:ext cx="1138200" cy="21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0">
                <a:solidFill>
                  <a:srgbClr val="FF0000"/>
                </a:solidFill>
              </a:rPr>
              <a:t>X</a:t>
            </a:r>
            <a:endParaRPr sz="13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F2DD22611E9478146C764DAA7C68F" ma:contentTypeVersion="4" ma:contentTypeDescription="Create a new document." ma:contentTypeScope="" ma:versionID="804f60040be040ab56fb6b52d15fc460">
  <xsd:schema xmlns:xsd="http://www.w3.org/2001/XMLSchema" xmlns:xs="http://www.w3.org/2001/XMLSchema" xmlns:p="http://schemas.microsoft.com/office/2006/metadata/properties" xmlns:ns2="0ceafc29-5815-44bb-8734-b9d7da2cb19a" targetNamespace="http://schemas.microsoft.com/office/2006/metadata/properties" ma:root="true" ma:fieldsID="8f321529d30182c3bb79fea16b18a917" ns2:_="">
    <xsd:import namespace="0ceafc29-5815-44bb-8734-b9d7da2cb1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afc29-5815-44bb-8734-b9d7da2cb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96DBC0-74FF-44F9-9D92-5F19B73034B0}"/>
</file>

<file path=customXml/itemProps2.xml><?xml version="1.0" encoding="utf-8"?>
<ds:datastoreItem xmlns:ds="http://schemas.openxmlformats.org/officeDocument/2006/customXml" ds:itemID="{B0761183-9CBC-4462-99B3-5B71EEE420D2}"/>
</file>

<file path=customXml/itemProps3.xml><?xml version="1.0" encoding="utf-8"?>
<ds:datastoreItem xmlns:ds="http://schemas.openxmlformats.org/officeDocument/2006/customXml" ds:itemID="{005479E8-32A6-4BA1-998B-201073651B5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1325</Words>
  <Application>Microsoft Macintosh PowerPoint</Application>
  <PresentationFormat>On-screen Show (16:9)</PresentationFormat>
  <Paragraphs>181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Horan, Elizabeth</cp:lastModifiedBy>
  <cp:revision>1</cp:revision>
  <dcterms:modified xsi:type="dcterms:W3CDTF">2021-04-15T16:36:01Z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0x010100F52F2DD22611E9478146C764DAA7C68F</vt:lpwstr>
  </property>
</Properties>
</file>